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7" r:id="rId2"/>
    <p:sldId id="279" r:id="rId3"/>
    <p:sldId id="257" r:id="rId4"/>
    <p:sldId id="258" r:id="rId5"/>
    <p:sldId id="259" r:id="rId6"/>
    <p:sldId id="280" r:id="rId7"/>
    <p:sldId id="278" r:id="rId8"/>
    <p:sldId id="281" r:id="rId9"/>
    <p:sldId id="282" r:id="rId10"/>
    <p:sldId id="273" r:id="rId11"/>
    <p:sldId id="261" r:id="rId12"/>
    <p:sldId id="287" r:id="rId13"/>
    <p:sldId id="286" r:id="rId14"/>
    <p:sldId id="285" r:id="rId15"/>
    <p:sldId id="313" r:id="rId16"/>
    <p:sldId id="284" r:id="rId17"/>
    <p:sldId id="303" r:id="rId18"/>
    <p:sldId id="262" r:id="rId19"/>
    <p:sldId id="274" r:id="rId20"/>
    <p:sldId id="264" r:id="rId21"/>
    <p:sldId id="270" r:id="rId22"/>
    <p:sldId id="288" r:id="rId23"/>
    <p:sldId id="289" r:id="rId24"/>
    <p:sldId id="290" r:id="rId25"/>
    <p:sldId id="308" r:id="rId26"/>
    <p:sldId id="311" r:id="rId27"/>
    <p:sldId id="312" r:id="rId28"/>
    <p:sldId id="291" r:id="rId29"/>
    <p:sldId id="292" r:id="rId30"/>
    <p:sldId id="304" r:id="rId31"/>
    <p:sldId id="314" r:id="rId32"/>
    <p:sldId id="316" r:id="rId33"/>
    <p:sldId id="317" r:id="rId34"/>
    <p:sldId id="318" r:id="rId35"/>
    <p:sldId id="306" r:id="rId36"/>
  </p:sldIdLst>
  <p:sldSz cx="12192000" cy="6858000"/>
  <p:notesSz cx="6858000" cy="9144000"/>
  <p:embeddedFontLst>
    <p:embeddedFont>
      <p:font typeface="Museo Sans Cyrl 300" panose="02000000000000000000" charset="-52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useo Sans Cyrl 700" panose="02000000000000000000" charset="-52"/>
      <p:bold r:id="rId45"/>
      <p:bold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0" autoAdjust="0"/>
    <p:restoredTop sz="90247" autoAdjust="0"/>
  </p:normalViewPr>
  <p:slideViewPr>
    <p:cSldViewPr snapToGrid="0">
      <p:cViewPr>
        <p:scale>
          <a:sx n="102" d="100"/>
          <a:sy n="102" d="100"/>
        </p:scale>
        <p:origin x="-168" y="-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46E-3"/>
          <c:y val="1.2433055667677908E-2"/>
          <c:w val="0.97927890558242559"/>
          <c:h val="0.987566944332322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1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43E-2"/>
                  <c:y val="1.170472262148331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98-49CD-AF93-609C76A403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</c:v>
                </c:pt>
                <c:pt idx="4">
                  <c:v>0.69</c:v>
                </c:pt>
                <c:pt idx="5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3-4BF7-AC95-136F3436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33600"/>
        <c:axId val="54635136"/>
      </c:barChart>
      <c:catAx>
        <c:axId val="5463360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35136"/>
        <c:crosses val="autoZero"/>
        <c:auto val="0"/>
        <c:lblAlgn val="ctr"/>
        <c:lblOffset val="100"/>
        <c:tickMarkSkip val="1"/>
        <c:noMultiLvlLbl val="0"/>
      </c:catAx>
      <c:valAx>
        <c:axId val="54635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463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1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43E-2"/>
                  <c:y val="1.170472262148331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56-41E9-8E3F-35D5FEBD40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0.16</c:v>
                </c:pt>
                <c:pt idx="3">
                  <c:v>0.01</c:v>
                </c:pt>
                <c:pt idx="4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6-41E9-8E3F-35D5FEBD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98144"/>
        <c:axId val="54999680"/>
      </c:barChart>
      <c:catAx>
        <c:axId val="54998144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99680"/>
        <c:crosses val="autoZero"/>
        <c:auto val="0"/>
        <c:lblAlgn val="ctr"/>
        <c:lblOffset val="100"/>
        <c:tickMarkSkip val="1"/>
        <c:noMultiLvlLbl val="0"/>
      </c:catAx>
      <c:valAx>
        <c:axId val="549996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49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0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3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9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6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6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4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11.svg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chart" Target="../charts/chart1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53.emf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support.google.com/youtube/answer/174084?co=GENIE.Platform%3DDesktop&amp;hl=ru" TargetMode="External"/><Relationship Id="rId7" Type="http://schemas.openxmlformats.org/officeDocument/2006/relationships/image" Target="../media/image63.png"/><Relationship Id="rId2" Type="http://schemas.openxmlformats.org/officeDocument/2006/relationships/hyperlink" Target="https://vk.com/support?act=faq&amp;q=%D0%BF%D1%80%D0%B8%D0%B2%D0%B0%D1%82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support.google.com/websearch/answer/510?co=GENIE.Platform%3DDesktop&amp;hl=ru" TargetMode="External"/><Relationship Id="rId10" Type="http://schemas.openxmlformats.org/officeDocument/2006/relationships/image" Target="../media/image66.png"/><Relationship Id="rId4" Type="http://schemas.openxmlformats.org/officeDocument/2006/relationships/hyperlink" Target="https://yandex.ru/support/search/additional-features/adult-filter.html" TargetMode="External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kids.kaspersky.r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63BF593-62EB-4512-B430-AC4878531B5F}"/>
              </a:ext>
            </a:extLst>
          </p:cNvPr>
          <p:cNvGrpSpPr/>
          <p:nvPr/>
        </p:nvGrpSpPr>
        <p:grpSpPr>
          <a:xfrm>
            <a:off x="423219" y="1778212"/>
            <a:ext cx="11345563" cy="4387025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="" xmlns:a16="http://schemas.microsoft.com/office/drawing/2014/main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4501" y="6216886"/>
            <a:ext cx="1040525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8978">
              <a:spcBef>
                <a:spcPct val="0"/>
              </a:spcBef>
            </a:pPr>
            <a:r>
              <a:rPr lang="ru-RU" sz="1867" dirty="0">
                <a:solidFill>
                  <a:srgbClr val="1C1C1C">
                    <a:lumMod val="75000"/>
                    <a:lumOff val="25000"/>
                  </a:srgbClr>
                </a:solidFill>
              </a:rPr>
              <a:t>Константин Игнатьев, Руководитель отдела контентного анализа Лаборатории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C3DFFAE-9CC2-472F-A76C-532C421E8223}"/>
              </a:ext>
            </a:extLst>
          </p:cNvPr>
          <p:cNvGrpSpPr/>
          <p:nvPr/>
        </p:nvGrpSpPr>
        <p:grpSpPr>
          <a:xfrm>
            <a:off x="6615019" y="1395851"/>
            <a:ext cx="5171040" cy="4748146"/>
            <a:chOff x="6694586" y="1395851"/>
            <a:chExt cx="5171040" cy="474814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7426981" cy="553998"/>
          </a:xfrm>
          <a:noFill/>
        </p:spPr>
        <p:txBody>
          <a:bodyPr/>
          <a:lstStyle/>
          <a:p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/>
              <a:t> детей в младшей школе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уже</a:t>
            </a:r>
            <a:r>
              <a:rPr lang="ru-RU" dirty="0"/>
              <a:t> есть страница в соцсетях.</a:t>
            </a:r>
          </a:p>
          <a:p>
            <a:r>
              <a:rPr lang="ru-RU" dirty="0"/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1040881" y="16459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1120119" y="23317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детей, получающих инвайты от незнакомых взрослых,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резко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возрастает </a:t>
            </a:r>
            <a:r>
              <a:rPr lang="ru-RU" dirty="0"/>
              <a:t>в возрасте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1120119" y="3017520"/>
            <a:ext cx="53822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1120119" y="3703320"/>
            <a:ext cx="524258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21% </a:t>
            </a:r>
            <a:r>
              <a:rPr lang="ru-RU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3" y="998876"/>
            <a:ext cx="524728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96" y="1665626"/>
            <a:ext cx="527885" cy="47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2380001"/>
            <a:ext cx="461123" cy="47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3087877"/>
            <a:ext cx="461123" cy="4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3783201"/>
            <a:ext cx="470726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сети, угрозы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9" y="1060403"/>
            <a:ext cx="2540131" cy="25401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55071" y="1548774"/>
            <a:ext cx="4385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err="1"/>
              <a:t>Секстинг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err="1"/>
              <a:t>Овершеринг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err="1"/>
              <a:t>Кибербуллинг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Секты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Наркотики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Вписки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Педофилы, ищущие встречи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Педофилы в поисках контента</a:t>
            </a:r>
          </a:p>
          <a:p>
            <a:pPr fontAlgn="ctr"/>
            <a:endParaRPr lang="ru-RU" b="1" dirty="0"/>
          </a:p>
          <a:p>
            <a:pPr fontAlgn="ctr"/>
            <a:r>
              <a:rPr lang="ru-RU" dirty="0"/>
              <a:t>…</a:t>
            </a:r>
          </a:p>
          <a:p>
            <a:pPr font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8175741" y="556195"/>
            <a:ext cx="3804224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8175741" y="2610604"/>
            <a:ext cx="3308688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</p:spTree>
    <p:extLst>
      <p:ext uri="{BB962C8B-B14F-4D97-AF65-F5344CB8AC3E}">
        <p14:creationId xmlns:p14="http://schemas.microsoft.com/office/powerpoint/2010/main" val="107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Наивность детей и </a:t>
            </a:r>
            <a:r>
              <a:rPr lang="ru-RU" kern="0" spc="-3" dirty="0" err="1"/>
              <a:t>овершеринг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3CF10F6-B23F-4CD5-BB98-48ACB0D97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529" y="694465"/>
            <a:ext cx="7649642" cy="61635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2AB4B2-0506-425B-B2D4-F19C32782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529" y="694465"/>
            <a:ext cx="7649642" cy="42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Безопасное общение в сети, </a:t>
            </a:r>
            <a:r>
              <a:rPr lang="ru-RU" dirty="0" err="1"/>
              <a:t>овершеринг</a:t>
            </a:r>
            <a:r>
              <a:rPr lang="ru-RU" dirty="0"/>
              <a:t>.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05" y="1172750"/>
            <a:ext cx="3103197" cy="5402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172750"/>
            <a:ext cx="2957539" cy="419296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9177" y="1172750"/>
            <a:ext cx="3195107" cy="56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46" y="871483"/>
            <a:ext cx="6820772" cy="5365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92" y="505779"/>
            <a:ext cx="6677791" cy="60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3" dirty="0"/>
              <a:t>Педофилы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0800" y="883576"/>
            <a:ext cx="3048000" cy="53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06" y="826426"/>
            <a:ext cx="3365843" cy="54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47" y="103691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Наркотики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47" y="752632"/>
            <a:ext cx="3369608" cy="6006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08" y="752221"/>
            <a:ext cx="7497221" cy="4039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08" y="752221"/>
            <a:ext cx="7478169" cy="3867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08" y="3798847"/>
            <a:ext cx="7981868" cy="26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29425B-2699-44CB-B8F2-AA9A99EF2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Практически четверть </a:t>
            </a:r>
            <a:r>
              <a:rPr lang="ru-RU" dirty="0"/>
              <a:t>родителей школьников встречает что-то настораживающее на страницах своих детей в соцсетях. Чаще всего это случается в семьях с детьми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EC9E24-EF2A-43EE-9AF1-84DABCAC1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0119" y="1645920"/>
            <a:ext cx="8379481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основном родителям не нравятся или тревожат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люди</a:t>
            </a:r>
            <a:r>
              <a:rPr lang="ru-RU" dirty="0"/>
              <a:t>, с которыми ребенок общается. На втором и третьем месте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паблики</a:t>
            </a:r>
            <a:r>
              <a:rPr lang="ru-RU" dirty="0"/>
              <a:t>, на которые ребенок подписан, 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посты</a:t>
            </a:r>
            <a:r>
              <a:rPr lang="ru-RU" dirty="0"/>
              <a:t>, которые ребенок публикует / «шарит».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2C80244-5A57-49B4-9B49-94B06AFD671E}"/>
              </a:ext>
            </a:extLst>
          </p:cNvPr>
          <p:cNvGrpSpPr/>
          <p:nvPr/>
        </p:nvGrpSpPr>
        <p:grpSpPr>
          <a:xfrm>
            <a:off x="6354532" y="2335192"/>
            <a:ext cx="5421176" cy="3808805"/>
            <a:chOff x="6444450" y="2335192"/>
            <a:chExt cx="5421176" cy="380880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2162D86-2A33-4CE7-AB73-F4B14115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450" y="2335192"/>
              <a:ext cx="5023506" cy="37243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76AD5776-5FB5-4A11-BDD8-E767CEAC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63" y="966355"/>
            <a:ext cx="442832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0CD4492-A567-43B5-9E9D-A183268FCD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1800735"/>
            <a:ext cx="470726" cy="4752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3401404"/>
            <a:chOff x="54128" y="2509176"/>
            <a:chExt cx="6232372" cy="340140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="" xmlns:a16="http://schemas.microsoft.com/office/drawing/2014/main" id="{02B3C674-A6FC-416D-8DCC-F11E14ED4B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5771091"/>
                </p:ext>
              </p:extLst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Встречали настораживающий контент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7D71C54-E68D-40CF-806C-89B34C8E0E54}"/>
                </a:ext>
              </a:extLst>
            </p:cNvPr>
            <p:cNvGrpSpPr/>
            <p:nvPr/>
          </p:nvGrpSpPr>
          <p:grpSpPr>
            <a:xfrm>
              <a:off x="4222206" y="5128782"/>
              <a:ext cx="2064294" cy="781798"/>
              <a:chOff x="4222206" y="5128782"/>
              <a:chExt cx="2064294" cy="7817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4222206" y="5128782"/>
                <a:ext cx="1542273" cy="514922"/>
                <a:chOff x="4557486" y="2402451"/>
                <a:chExt cx="1542273" cy="5149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7486" y="240245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2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9E3577A-EF1C-4424-99F6-BD1C7CFF859E}"/>
                  </a:ext>
                </a:extLst>
              </p:cNvPr>
              <p:cNvSpPr/>
              <p:nvPr/>
            </p:nvSpPr>
            <p:spPr>
              <a:xfrm>
                <a:off x="4667457" y="5633581"/>
                <a:ext cx="16190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Не встречали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5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</p:spTree>
    <p:extLst>
      <p:ext uri="{BB962C8B-B14F-4D97-AF65-F5344CB8AC3E}">
        <p14:creationId xmlns:p14="http://schemas.microsoft.com/office/powerpoint/2010/main" val="228958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Интернет и 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703C64E-B715-41B0-9A72-00D51F2A61DB}"/>
              </a:ext>
            </a:extLst>
          </p:cNvPr>
          <p:cNvGrpSpPr/>
          <p:nvPr/>
        </p:nvGrpSpPr>
        <p:grpSpPr>
          <a:xfrm>
            <a:off x="423219" y="1601865"/>
            <a:ext cx="4624010" cy="4271780"/>
            <a:chOff x="423219" y="1725223"/>
            <a:chExt cx="3930541" cy="427178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="" xmlns:a16="http://schemas.microsoft.com/office/drawing/2014/main" id="{125FBD85-1D84-4141-96E6-6B84F15F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946443"/>
                </p:ext>
              </p:extLst>
            </p:nvPr>
          </p:nvGraphicFramePr>
          <p:xfrm>
            <a:off x="423219" y="1725223"/>
            <a:ext cx="3623002" cy="4271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ACC0BA-11A1-41E8-AA60-C911CBD169BF}"/>
                </a:ext>
              </a:extLst>
            </p:cNvPr>
            <p:cNvSpPr/>
            <p:nvPr/>
          </p:nvSpPr>
          <p:spPr>
            <a:xfrm>
              <a:off x="640063" y="2631375"/>
              <a:ext cx="23150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FB47A99-4A99-4556-A184-C874778DACDE}"/>
                </a:ext>
              </a:extLst>
            </p:cNvPr>
            <p:cNvSpPr/>
            <p:nvPr/>
          </p:nvSpPr>
          <p:spPr>
            <a:xfrm>
              <a:off x="640062" y="3227818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5A825EB-92BA-474A-AC33-92DA8DC006FC}"/>
                </a:ext>
              </a:extLst>
            </p:cNvPr>
            <p:cNvSpPr/>
            <p:nvPr/>
          </p:nvSpPr>
          <p:spPr>
            <a:xfrm>
              <a:off x="640062" y="3850635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Были случаи среди детей из школы/учебного заведения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33DE9FC-D04C-4045-8C47-537E5854DD63}"/>
                </a:ext>
              </a:extLst>
            </p:cNvPr>
            <p:cNvSpPr/>
            <p:nvPr/>
          </p:nvSpPr>
          <p:spPr>
            <a:xfrm>
              <a:off x="640062" y="4428208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CB7E8D2-8250-4FD5-B46D-1F441994457A}"/>
                </a:ext>
              </a:extLst>
            </p:cNvPr>
            <p:cNvSpPr/>
            <p:nvPr/>
          </p:nvSpPr>
          <p:spPr>
            <a:xfrm>
              <a:off x="640063" y="5065790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3367589-BD03-41F7-B8F3-390756405177}"/>
                </a:ext>
              </a:extLst>
            </p:cNvPr>
            <p:cNvSpPr/>
            <p:nvPr/>
          </p:nvSpPr>
          <p:spPr>
            <a:xfrm>
              <a:off x="640063" y="5689535"/>
              <a:ext cx="7008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Не знаю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266744-EC07-46C6-896A-EC78D40C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родитель отмечает, что тема кибербуллинга в той или иной степени ему знакома. Чаще всего рапортуется о случаях в школе, реже – среди друзей ребенка. Данный показатель не зависит ни от возраста, ни от пола ребенка.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2" y="984355"/>
            <a:ext cx="499206" cy="50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3FBC337-1837-46DA-8BF1-6C5B62244DE1}"/>
              </a:ext>
            </a:extLst>
          </p:cNvPr>
          <p:cNvGrpSpPr/>
          <p:nvPr/>
        </p:nvGrpSpPr>
        <p:grpSpPr>
          <a:xfrm>
            <a:off x="5040567" y="1601865"/>
            <a:ext cx="6532473" cy="4872344"/>
            <a:chOff x="5040567" y="1601865"/>
            <a:chExt cx="6532473" cy="487234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F5C9A07-7A29-4B18-A41D-60FF75256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3906"/>
            <a:stretch/>
          </p:blipFill>
          <p:spPr>
            <a:xfrm>
              <a:off x="5040567" y="1601865"/>
              <a:ext cx="5328237" cy="421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42E32ED-8890-488D-8341-8AA98849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38241" y="3527642"/>
              <a:ext cx="2068689" cy="25233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503B45B-495B-43DB-8F05-4550B462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9103" y="4241800"/>
              <a:ext cx="1729479" cy="1808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CEF3BF6-4AFE-40BE-A776-A23396AC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3135" y="2865691"/>
              <a:ext cx="3519905" cy="360851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6E28E37-C323-414D-B5F7-5108B62628B0}"/>
              </a:ext>
            </a:extLst>
          </p:cNvPr>
          <p:cNvSpPr/>
          <p:nvPr/>
        </p:nvSpPr>
        <p:spPr>
          <a:xfrm>
            <a:off x="499336" y="1830453"/>
            <a:ext cx="84673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Сталкивался ли ваш ребенок с травлей в интернете (так называемым кибербуллингом)?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15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C0CFE3-9510-4149-994B-B27AA591F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dirty="0"/>
              <a:t>Если же задать вопрос про травлю детям, то доля тех, кто сталкивался с кибербуллингом, либо слышал о нем, возрастает более, чем в два раза  (со слов родителей –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12% vs 29% –</a:t>
            </a:r>
            <a:r>
              <a:rPr lang="ru-RU" dirty="0"/>
              <a:t> со слов детей).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7A4F27-D583-4A31-AF00-E8632005D9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843" y="1968500"/>
            <a:ext cx="8026132" cy="4086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0A2D05-CA23-4493-8304-8F7541CF99D4}"/>
              </a:ext>
            </a:extLst>
          </p:cNvPr>
          <p:cNvGrpSpPr/>
          <p:nvPr/>
        </p:nvGrpSpPr>
        <p:grpSpPr>
          <a:xfrm>
            <a:off x="423218" y="1601865"/>
            <a:ext cx="4114799" cy="3476363"/>
            <a:chOff x="423218" y="1725223"/>
            <a:chExt cx="4114799" cy="3476363"/>
          </a:xfrm>
        </p:grpSpPr>
        <p:graphicFrame>
          <p:nvGraphicFramePr>
            <p:cNvPr id="9" name="Chart 8">
              <a:extLst>
                <a:ext uri="{FF2B5EF4-FFF2-40B4-BE49-F238E27FC236}">
                  <a16:creationId xmlns="" xmlns:a16="http://schemas.microsoft.com/office/drawing/2014/main" id="{E2738578-09B3-4826-8D98-63F6B338B0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8431673"/>
                </p:ext>
              </p:extLst>
            </p:nvPr>
          </p:nvGraphicFramePr>
          <p:xfrm>
            <a:off x="423218" y="1725223"/>
            <a:ext cx="4114799" cy="347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5EA2483-60A2-4BD2-A767-0620EDF70360}"/>
                </a:ext>
              </a:extLst>
            </p:cNvPr>
            <p:cNvSpPr/>
            <p:nvPr/>
          </p:nvSpPr>
          <p:spPr>
            <a:xfrm>
              <a:off x="640063" y="2524893"/>
              <a:ext cx="1394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Сталкивались сами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5CD5959-343A-4922-97CF-2C5D228E3279}"/>
                </a:ext>
              </a:extLst>
            </p:cNvPr>
            <p:cNvSpPr/>
            <p:nvPr/>
          </p:nvSpPr>
          <p:spPr>
            <a:xfrm>
              <a:off x="640062" y="3128819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405CE3-DAD9-41C2-BD11-287084B4E219}"/>
                </a:ext>
              </a:extLst>
            </p:cNvPr>
            <p:cNvSpPr/>
            <p:nvPr/>
          </p:nvSpPr>
          <p:spPr>
            <a:xfrm>
              <a:off x="612929" y="3709729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4467C44-74E5-4913-AD3E-B8D3D6E560E1}"/>
                </a:ext>
              </a:extLst>
            </p:cNvPr>
            <p:cNvSpPr/>
            <p:nvPr/>
          </p:nvSpPr>
          <p:spPr>
            <a:xfrm>
              <a:off x="640062" y="4332547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BCFCEAA-B119-40C0-B033-B637DFEF56F3}"/>
                </a:ext>
              </a:extLst>
            </p:cNvPr>
            <p:cNvSpPr/>
            <p:nvPr/>
          </p:nvSpPr>
          <p:spPr>
            <a:xfrm>
              <a:off x="640063" y="4916453"/>
              <a:ext cx="11624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Такого не было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00D7D82-631A-47E3-8EAC-C20830C4E8C7}"/>
              </a:ext>
            </a:extLst>
          </p:cNvPr>
          <p:cNvSpPr/>
          <p:nvPr/>
        </p:nvSpPr>
        <p:spPr>
          <a:xfrm>
            <a:off x="499336" y="1830453"/>
            <a:ext cx="41809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Вопрос о кибербуллинге, заданный детям</a:t>
            </a:r>
            <a:endParaRPr lang="ru-RU" sz="13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F4FFCB-305A-4DFE-9735-7A57B8620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2" y="986826"/>
            <a:ext cx="499206" cy="4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1743" y="1298713"/>
            <a:ext cx="10504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Выходите с ребенком на связь. Друзья, семейные группы.</a:t>
            </a:r>
          </a:p>
          <a:p>
            <a:pPr marL="342900" indent="-342900">
              <a:buAutoNum type="arabicPeriod"/>
            </a:pPr>
            <a:r>
              <a:rPr lang="ru-RU" sz="2400" dirty="0"/>
              <a:t>«Быть в теме» - пользуйтесь соц. сетями, мессенджерами и всем тем чем пользуются дети</a:t>
            </a:r>
          </a:p>
          <a:p>
            <a:pPr marL="342900" indent="-342900">
              <a:buAutoNum type="arabicPeriod"/>
            </a:pPr>
            <a:r>
              <a:rPr lang="ru-RU" sz="2400" dirty="0"/>
              <a:t>Используйте решения для детской онлайн безопасности для построения отношений.</a:t>
            </a:r>
          </a:p>
        </p:txBody>
      </p:sp>
      <p:sp>
        <p:nvSpPr>
          <p:cNvPr id="18" name="Скругленный прямоугольник 16"/>
          <p:cNvSpPr/>
          <p:nvPr/>
        </p:nvSpPr>
        <p:spPr>
          <a:xfrm>
            <a:off x="423219" y="3793908"/>
            <a:ext cx="3723860" cy="21265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54000" tIns="54000" rIns="54000" bIns="54000">
            <a:noAutofit/>
          </a:bodyPr>
          <a:lstStyle/>
          <a:p>
            <a:pPr marL="4332">
              <a:spcAft>
                <a:spcPts val="450"/>
              </a:spcAft>
            </a:pPr>
            <a:r>
              <a:rPr lang="ru-RU" sz="210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85</a:t>
            </a:r>
            <a:r>
              <a:rPr lang="en-US" sz="210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</a:t>
            </a:r>
            <a:r>
              <a:rPr lang="ru-RU" sz="210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ДЕТЕЙ*</a:t>
            </a:r>
            <a:r>
              <a:rPr lang="ru-RU" sz="135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,</a:t>
            </a:r>
            <a:endParaRPr lang="en-US" sz="1350" spc="-2" dirty="0">
              <a:solidFill>
                <a:srgbClr val="FF0000"/>
              </a:solidFill>
              <a:latin typeface="Museo Sans Cyrl 900" pitchFamily="50" charset="-52"/>
              <a:cs typeface="Museo Sans Cyrl 300"/>
            </a:endParaRPr>
          </a:p>
          <a:p>
            <a:r>
              <a:rPr lang="ru-RU" sz="1600" dirty="0"/>
              <a:t>на чьих устройствах установлены программы родительского контроля, никогда не совершали попыток обхода этого программного обеспечения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169" y="3380277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Настроить приватность в </a:t>
            </a:r>
            <a:r>
              <a:rPr lang="ru-RU" dirty="0" err="1"/>
              <a:t>соц</a:t>
            </a:r>
            <a:r>
              <a:rPr lang="ru-RU" dirty="0"/>
              <a:t> сетях себе и ребенку, пример </a:t>
            </a:r>
            <a:r>
              <a:rPr lang="ru-RU" dirty="0" err="1">
                <a:hlinkClick r:id="rId2"/>
              </a:rPr>
              <a:t>вконтакте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Настроить безопасные режимы в </a:t>
            </a:r>
            <a:r>
              <a:rPr lang="en-US" dirty="0" err="1">
                <a:hlinkClick r:id="rId3"/>
              </a:rPr>
              <a:t>youtube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Настроить безопасный поиск в поисковых машинах, например </a:t>
            </a:r>
            <a:r>
              <a:rPr lang="ru-RU" dirty="0" err="1">
                <a:hlinkClick r:id="rId4"/>
              </a:rPr>
              <a:t>яндекс</a:t>
            </a:r>
            <a:r>
              <a:rPr lang="ru-RU" dirty="0"/>
              <a:t> и </a:t>
            </a:r>
            <a:r>
              <a:rPr lang="ru-RU" dirty="0" err="1">
                <a:hlinkClick r:id="rId5"/>
              </a:rPr>
              <a:t>гугл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Установить ПО для детской онлайн безопасности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26790"/>
            <a:ext cx="5834619" cy="4983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316" y="1193800"/>
            <a:ext cx="5927465" cy="4539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7172" y="1666404"/>
            <a:ext cx="6792273" cy="41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489" y="2222500"/>
            <a:ext cx="6793118" cy="3737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9219" y="2659230"/>
            <a:ext cx="358190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Бесплатная версия обладает широким функционалом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609600" y="1399117"/>
          <a:ext cx="10972800" cy="463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2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3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72627">
                <a:tc>
                  <a:txBody>
                    <a:bodyPr/>
                    <a:lstStyle/>
                    <a:p>
                      <a:endParaRPr lang="ru-RU" sz="19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>
                        <a:latin typeface="Museo Sans Cyrl 3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ПК,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en-US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Mac,</a:t>
                      </a:r>
                      <a:r>
                        <a:rPr lang="en-US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мобильные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устройства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сайты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и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приложения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Лимит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времени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Удобные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настройки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Поиск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ребенка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Мгновенные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уведомления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Безопасное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общение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03" y="2666995"/>
            <a:ext cx="389364" cy="3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3184969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4645845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3671928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4158887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62" y="5619765"/>
            <a:ext cx="368247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62" y="5132804"/>
            <a:ext cx="368247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2533645"/>
            <a:ext cx="565175" cy="565175"/>
          </a:xfrm>
          <a:prstGeom prst="rect">
            <a:avLst/>
          </a:prstGeom>
          <a:noFill/>
        </p:spPr>
      </p:pic>
      <p:pic>
        <p:nvPicPr>
          <p:cNvPr id="22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3039507"/>
            <a:ext cx="565175" cy="565175"/>
          </a:xfrm>
          <a:prstGeom prst="rect">
            <a:avLst/>
          </a:prstGeom>
          <a:noFill/>
        </p:spPr>
      </p:pic>
      <p:pic>
        <p:nvPicPr>
          <p:cNvPr id="2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3532711"/>
            <a:ext cx="565175" cy="565175"/>
          </a:xfrm>
          <a:prstGeom prst="rect">
            <a:avLst/>
          </a:prstGeom>
          <a:noFill/>
        </p:spPr>
      </p:pic>
      <p:pic>
        <p:nvPicPr>
          <p:cNvPr id="2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4032245"/>
            <a:ext cx="565175" cy="565175"/>
          </a:xfrm>
          <a:prstGeom prst="rect">
            <a:avLst/>
          </a:prstGeom>
          <a:noFill/>
        </p:spPr>
      </p:pic>
      <p:pic>
        <p:nvPicPr>
          <p:cNvPr id="2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2533645"/>
            <a:ext cx="565175" cy="565175"/>
          </a:xfrm>
          <a:prstGeom prst="rect">
            <a:avLst/>
          </a:prstGeom>
          <a:noFill/>
        </p:spPr>
      </p:pic>
      <p:pic>
        <p:nvPicPr>
          <p:cNvPr id="26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3033178"/>
            <a:ext cx="565175" cy="565175"/>
          </a:xfrm>
          <a:prstGeom prst="rect">
            <a:avLst/>
          </a:prstGeom>
          <a:noFill/>
        </p:spPr>
      </p:pic>
      <p:pic>
        <p:nvPicPr>
          <p:cNvPr id="27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3532711"/>
            <a:ext cx="565175" cy="565175"/>
          </a:xfrm>
          <a:prstGeom prst="rect">
            <a:avLst/>
          </a:prstGeom>
          <a:noFill/>
        </p:spPr>
      </p:pic>
      <p:pic>
        <p:nvPicPr>
          <p:cNvPr id="28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4032245"/>
            <a:ext cx="565175" cy="565175"/>
          </a:xfrm>
          <a:prstGeom prst="rect">
            <a:avLst/>
          </a:prstGeom>
          <a:noFill/>
        </p:spPr>
      </p:pic>
      <p:pic>
        <p:nvPicPr>
          <p:cNvPr id="29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4531778"/>
            <a:ext cx="565175" cy="565175"/>
          </a:xfrm>
          <a:prstGeom prst="rect">
            <a:avLst/>
          </a:prstGeom>
          <a:noFill/>
        </p:spPr>
      </p:pic>
      <p:pic>
        <p:nvPicPr>
          <p:cNvPr id="30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5031311"/>
            <a:ext cx="565175" cy="565175"/>
          </a:xfrm>
          <a:prstGeom prst="rect">
            <a:avLst/>
          </a:prstGeom>
          <a:noFill/>
        </p:spPr>
      </p:pic>
      <p:pic>
        <p:nvPicPr>
          <p:cNvPr id="3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5530845"/>
            <a:ext cx="565175" cy="565175"/>
          </a:xfrm>
          <a:prstGeom prst="rect">
            <a:avLst/>
          </a:prstGeom>
          <a:noFill/>
        </p:spPr>
      </p:pic>
      <p:pic>
        <p:nvPicPr>
          <p:cNvPr id="32" name="Picture 3" descr="D:\WORK_new\Kasperskiy\Safe_kids_presentation\Pics\logo_safe_fre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590" y="1326981"/>
            <a:ext cx="2470181" cy="959012"/>
          </a:xfrm>
          <a:prstGeom prst="rect">
            <a:avLst/>
          </a:prstGeom>
          <a:noFill/>
        </p:spPr>
      </p:pic>
      <p:pic>
        <p:nvPicPr>
          <p:cNvPr id="33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23" y="1326981"/>
            <a:ext cx="2183723" cy="959011"/>
          </a:xfrm>
          <a:prstGeom prst="rect">
            <a:avLst/>
          </a:prstGeom>
          <a:noFill/>
        </p:spPr>
      </p:pic>
      <p:sp>
        <p:nvSpPr>
          <p:cNvPr id="34" name="Прямоугольник 27"/>
          <p:cNvSpPr/>
          <p:nvPr/>
        </p:nvSpPr>
        <p:spPr>
          <a:xfrm>
            <a:off x="8007212" y="3031809"/>
            <a:ext cx="31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/>
            <a:r>
              <a:rPr lang="ru-RU" sz="2400" spc="9" dirty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24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  <p:sp>
        <p:nvSpPr>
          <p:cNvPr id="35" name="Прямоугольник 29"/>
          <p:cNvSpPr/>
          <p:nvPr/>
        </p:nvSpPr>
        <p:spPr>
          <a:xfrm>
            <a:off x="8007212" y="3524252"/>
            <a:ext cx="31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/>
            <a:r>
              <a:rPr lang="ru-RU" sz="2400" spc="9" dirty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24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4090870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Неподходящие игры и фильмы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36" name="Picture 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800" y="1117600"/>
            <a:ext cx="7264400" cy="462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790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Неподходящие Сайты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36" name="Picture 3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682" y="826790"/>
            <a:ext cx="7126635" cy="5666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21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Геолокация</a:t>
            </a:r>
            <a:r>
              <a:rPr lang="ru-RU" dirty="0"/>
              <a:t> в </a:t>
            </a:r>
            <a:r>
              <a:rPr lang="en-US" dirty="0"/>
              <a:t>Safekids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8" name="Рисунок 8" descr="Как определить местоположения ребенка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218" y="1010754"/>
            <a:ext cx="6409382" cy="4767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85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опасных групп в </a:t>
            </a:r>
            <a:r>
              <a:rPr lang="en-US" dirty="0"/>
              <a:t>Safekids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6" name="Рисунок 3" descr="\\avp.ru\global\PR\PR_EEMEA\PR_PROJECTS\Синий_кит\Вписки\vpiski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3100" y="1067618"/>
            <a:ext cx="7962900" cy="4329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37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dirty="0"/>
              <a:t>детей не могут обойтись без гаджетов.</a:t>
            </a:r>
          </a:p>
          <a:p>
            <a:pPr>
              <a:spcBef>
                <a:spcPts val="0"/>
              </a:spcBef>
            </a:pPr>
            <a:r>
              <a:rPr lang="ru-RU" dirty="0"/>
              <a:t>В частности,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dirty="0"/>
              <a:t>детей говорят, что не смогут обойтись без своего смартфона. С возрастом этот показатель увеличивается, и к 16-18 годам достигает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2B15C38-F622-4A99-8F0D-A495B1B298B7}"/>
              </a:ext>
            </a:extLst>
          </p:cNvPr>
          <p:cNvSpPr txBox="1">
            <a:spLocks/>
          </p:cNvSpPr>
          <p:nvPr/>
        </p:nvSpPr>
        <p:spPr>
          <a:xfrm>
            <a:off x="5564179" y="203629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Поведение ребенка в интернете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6261079" y="2633980"/>
            <a:ext cx="550770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dirty="0"/>
              <a:t>, на которые они заходят.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C55D9-D16F-4BB9-8FB5-8DAD5B64C80C}"/>
              </a:ext>
            </a:extLst>
          </p:cNvPr>
          <p:cNvSpPr txBox="1">
            <a:spLocks/>
          </p:cNvSpPr>
          <p:nvPr/>
        </p:nvSpPr>
        <p:spPr>
          <a:xfrm>
            <a:off x="5564179" y="388541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Компьютерные игры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FF7A8FF2-9409-4DA9-8327-71C486C60423}"/>
              </a:ext>
            </a:extLst>
          </p:cNvPr>
          <p:cNvSpPr txBox="1">
            <a:spLocks/>
          </p:cNvSpPr>
          <p:nvPr/>
        </p:nvSpPr>
        <p:spPr>
          <a:xfrm>
            <a:off x="6261079" y="4483100"/>
            <a:ext cx="550770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Данные показывают, что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 из 10 </a:t>
            </a:r>
            <a:r>
              <a:rPr lang="ru-RU" dirty="0"/>
              <a:t>школьников играют в</a:t>
            </a:r>
            <a:r>
              <a:rPr lang="en-US" dirty="0"/>
              <a:t> </a:t>
            </a:r>
            <a:r>
              <a:rPr lang="ru-RU" dirty="0"/>
              <a:t>компьютерные игры.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1045814"/>
            <a:ext cx="576905" cy="58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69" y="2633980"/>
            <a:ext cx="576905" cy="576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052168-54FA-4E86-ADA5-F351DCC6A1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69" y="4483100"/>
            <a:ext cx="576905" cy="5541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CC1FCDC-2375-4CD1-B53E-110C553B6BCB}"/>
              </a:ext>
            </a:extLst>
          </p:cNvPr>
          <p:cNvGrpSpPr/>
          <p:nvPr/>
        </p:nvGrpSpPr>
        <p:grpSpPr>
          <a:xfrm>
            <a:off x="423219" y="2146590"/>
            <a:ext cx="5067140" cy="3996975"/>
            <a:chOff x="423219" y="2146590"/>
            <a:chExt cx="5067140" cy="399697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347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229" y="0"/>
            <a:ext cx="10143772" cy="57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1248820"/>
          </a:xfrm>
        </p:spPr>
        <p:txBody>
          <a:bodyPr/>
          <a:lstStyle/>
          <a:p>
            <a:r>
              <a:rPr lang="en-US" dirty="0"/>
              <a:t>Kids.Kaspersky.ru </a:t>
            </a:r>
            <a:br>
              <a:rPr lang="en-US" dirty="0"/>
            </a:br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KASPERSKY SAFE KIDS</a:t>
            </a: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  <p:extLst/>
          </p:nvPr>
        </p:nvGraphicFramePr>
        <p:xfrm>
          <a:off x="1251788" y="2735207"/>
          <a:ext cx="9710870" cy="3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5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59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17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277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6425">
                <a:tc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4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7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Компьютеры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Windows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Mac,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смартфоны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планшеты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Android,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 err="1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iPhone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 err="1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Только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безопасные сайты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приложения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Возможность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быть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курсе,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где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находится ваш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ребенок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Ограничение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времени, проводимого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1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459">
                <a:tc gridSpan="2">
                  <a:txBody>
                    <a:bodyPr/>
                    <a:lstStyle/>
                    <a:p>
                      <a:pPr marL="5776" marR="2310"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Мгновенные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уведомления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нарушении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правил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35519" algn="ctr">
                        <a:lnSpc>
                          <a:spcPct val="110000"/>
                        </a:lnSpc>
                        <a:spcBef>
                          <a:spcPts val="161"/>
                        </a:spcBef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опасных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событиях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Безопасное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общение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Простые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настройки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для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вашего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удобства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863" y="3031838"/>
            <a:ext cx="730740" cy="6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1" y="3045274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586" y="2973138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720" y="3045274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902" y="4982297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699" y="4973689"/>
            <a:ext cx="69110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281" y="5024099"/>
            <a:ext cx="69110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609601" y="2138141"/>
            <a:ext cx="10959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spc="-3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ОСВЕДОМЛЕННОСТЬ И ЕДИНЫЙ ПОМОЩНИК ДЛЯ ВСЕХ</a:t>
            </a:r>
            <a:r>
              <a:rPr lang="en-US" sz="2400" spc="-3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2400" spc="-3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3831790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 - </a:t>
            </a:r>
            <a:r>
              <a:rPr lang="ru-RU" dirty="0"/>
              <a:t>Родителям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709" y="903967"/>
            <a:ext cx="7839650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 </a:t>
            </a:r>
            <a:r>
              <a:rPr lang="ru-RU" dirty="0"/>
              <a:t>- родителям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831" y="1089025"/>
            <a:ext cx="8149864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</a:t>
            </a:r>
            <a:r>
              <a:rPr lang="ru-RU" dirty="0"/>
              <a:t> - детям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59" y="958396"/>
            <a:ext cx="10424808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</a:t>
            </a:r>
            <a:r>
              <a:rPr lang="ru-RU" dirty="0"/>
              <a:t> - детям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2" y="791164"/>
            <a:ext cx="8115156" cy="5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114" y="4362451"/>
            <a:ext cx="11072985" cy="1749231"/>
          </a:xfrm>
        </p:spPr>
        <p:txBody>
          <a:bodyPr/>
          <a:lstStyle/>
          <a:p>
            <a:r>
              <a:rPr lang="ru-RU" dirty="0"/>
              <a:t>Всем спасибо!</a:t>
            </a:r>
          </a:p>
          <a:p>
            <a:r>
              <a:rPr lang="ru-RU" dirty="0"/>
              <a:t>Читайте о </a:t>
            </a:r>
            <a:r>
              <a:rPr lang="ru-RU"/>
              <a:t>детской онлайн </a:t>
            </a:r>
            <a:r>
              <a:rPr lang="ru-RU" dirty="0"/>
              <a:t>безопасности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https://kids.kaspersky.ru/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6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F91EAA-D234-43B9-B732-1A650A854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dirty="0"/>
              <a:t>Если рассматривать всех детей, то основными функциями интернета и гаджетов являются: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игры, общение</a:t>
            </a:r>
            <a:r>
              <a:rPr lang="ru-RU" dirty="0"/>
              <a:t> и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получение развлекательного контента</a:t>
            </a:r>
            <a:r>
              <a:rPr lang="ru-RU" dirty="0"/>
              <a:t>. </a:t>
            </a:r>
          </a:p>
          <a:p>
            <a:r>
              <a:rPr lang="ru-RU" dirty="0"/>
              <a:t>Учеба только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на пятом месте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591CE3-87C0-4B22-9A09-B0EB7243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979014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833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37" y="178690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9EB71BF-BD52-48EC-BD34-C305F6720E6C}"/>
              </a:ext>
            </a:extLst>
          </p:cNvPr>
          <p:cNvGrpSpPr/>
          <p:nvPr/>
        </p:nvGrpSpPr>
        <p:grpSpPr>
          <a:xfrm>
            <a:off x="5583152" y="1183166"/>
            <a:ext cx="1779506" cy="1415650"/>
            <a:chOff x="5828860" y="1235559"/>
            <a:chExt cx="1779506" cy="1415650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7"/>
              <a:ext cx="890280" cy="262130"/>
              <a:chOff x="6709304" y="1630057"/>
              <a:chExt cx="890280" cy="2621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FD3CF7BF-B7C1-46A1-923B-C57B255DC35D}"/>
                </a:ext>
              </a:extLst>
            </p:cNvPr>
            <p:cNvSpPr/>
            <p:nvPr/>
          </p:nvSpPr>
          <p:spPr>
            <a:xfrm>
              <a:off x="6920356" y="1235559"/>
              <a:ext cx="68801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FB14FFBE-B395-4367-A9CC-2E11213B0916}"/>
              </a:ext>
            </a:extLst>
          </p:cNvPr>
          <p:cNvGrpSpPr/>
          <p:nvPr/>
        </p:nvGrpSpPr>
        <p:grpSpPr>
          <a:xfrm>
            <a:off x="6446543" y="1541469"/>
            <a:ext cx="2073073" cy="1869138"/>
            <a:chOff x="6723111" y="2004724"/>
            <a:chExt cx="2073073" cy="186913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5"/>
              <a:ext cx="890280" cy="262130"/>
              <a:chOff x="6709304" y="1630057"/>
              <a:chExt cx="890280" cy="26213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F6A3D88-14A5-4982-87D5-B14255BBA034}"/>
                </a:ext>
              </a:extLst>
            </p:cNvPr>
            <p:cNvSpPr/>
            <p:nvPr/>
          </p:nvSpPr>
          <p:spPr>
            <a:xfrm>
              <a:off x="8095350" y="2004724"/>
              <a:ext cx="70083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88EBDAE-F5C3-4FDF-BD7C-208A1E18172A}"/>
              </a:ext>
            </a:extLst>
          </p:cNvPr>
          <p:cNvGrpSpPr/>
          <p:nvPr/>
        </p:nvGrpSpPr>
        <p:grpSpPr>
          <a:xfrm>
            <a:off x="6819103" y="3140422"/>
            <a:ext cx="2002791" cy="1548031"/>
            <a:chOff x="6624503" y="3691951"/>
            <a:chExt cx="2002791" cy="154803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645C6B2B-08C6-4747-B8F7-B50C1B305BE6}"/>
                </a:ext>
              </a:extLst>
            </p:cNvPr>
            <p:cNvGrpSpPr/>
            <p:nvPr/>
          </p:nvGrpSpPr>
          <p:grpSpPr>
            <a:xfrm>
              <a:off x="7728232" y="4090383"/>
              <a:ext cx="890280" cy="262130"/>
              <a:chOff x="6709304" y="1566044"/>
              <a:chExt cx="890280" cy="26213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567429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566044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614CB738-BE7F-491D-9021-9A17BEB678F9}"/>
                </a:ext>
              </a:extLst>
            </p:cNvPr>
            <p:cNvSpPr/>
            <p:nvPr/>
          </p:nvSpPr>
          <p:spPr>
            <a:xfrm>
              <a:off x="7945697" y="3691951"/>
              <a:ext cx="681597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55%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90F329E-4870-4DDA-A758-F53E6CB0DC6B}"/>
              </a:ext>
            </a:extLst>
          </p:cNvPr>
          <p:cNvGrpSpPr/>
          <p:nvPr/>
        </p:nvGrpSpPr>
        <p:grpSpPr>
          <a:xfrm>
            <a:off x="3687999" y="1907705"/>
            <a:ext cx="1922836" cy="818724"/>
            <a:chOff x="3538467" y="1988989"/>
            <a:chExt cx="1922836" cy="81872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3091" y="1988989"/>
              <a:ext cx="480652" cy="4616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3F9BB39-CDF6-4FEF-BD58-40A4C9D5F430}"/>
                </a:ext>
              </a:extLst>
            </p:cNvPr>
            <p:cNvGrpSpPr/>
            <p:nvPr/>
          </p:nvGrpSpPr>
          <p:grpSpPr>
            <a:xfrm>
              <a:off x="3581041" y="2263914"/>
              <a:ext cx="891081" cy="263598"/>
              <a:chOff x="6898007" y="1989230"/>
              <a:chExt cx="891081" cy="2635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344" y="1989230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07" y="225282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8F4B40A-17E1-453B-84A3-09C6CBF55958}"/>
                </a:ext>
              </a:extLst>
            </p:cNvPr>
            <p:cNvSpPr/>
            <p:nvPr/>
          </p:nvSpPr>
          <p:spPr>
            <a:xfrm>
              <a:off x="3538467" y="2126711"/>
              <a:ext cx="68089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74%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B1245E4E-EF8B-4EB8-823C-4EDEC3C7A0CD}"/>
              </a:ext>
            </a:extLst>
          </p:cNvPr>
          <p:cNvGrpSpPr/>
          <p:nvPr/>
        </p:nvGrpSpPr>
        <p:grpSpPr>
          <a:xfrm>
            <a:off x="3220179" y="2981596"/>
            <a:ext cx="2139433" cy="800858"/>
            <a:chOff x="3213703" y="3499655"/>
            <a:chExt cx="2139433" cy="800858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44A573C9-511D-4518-ADE9-8360805793A9}"/>
                </a:ext>
              </a:extLst>
            </p:cNvPr>
            <p:cNvGrpSpPr/>
            <p:nvPr/>
          </p:nvGrpSpPr>
          <p:grpSpPr>
            <a:xfrm>
              <a:off x="3291005" y="3709306"/>
              <a:ext cx="722407" cy="260745"/>
              <a:chOff x="7031834" y="1891572"/>
              <a:chExt cx="722407" cy="2607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97" y="189157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834" y="2149563"/>
                <a:ext cx="460862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63860DE6-E73F-43A7-AEA4-14286E99E4E4}"/>
                </a:ext>
              </a:extLst>
            </p:cNvPr>
            <p:cNvSpPr/>
            <p:nvPr/>
          </p:nvSpPr>
          <p:spPr>
            <a:xfrm>
              <a:off x="3213703" y="3569666"/>
              <a:ext cx="54694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0CED627-091A-489A-B87D-6501BAE0CE90}"/>
              </a:ext>
            </a:extLst>
          </p:cNvPr>
          <p:cNvGrpSpPr/>
          <p:nvPr/>
        </p:nvGrpSpPr>
        <p:grpSpPr>
          <a:xfrm>
            <a:off x="3292350" y="4090240"/>
            <a:ext cx="2205372" cy="966749"/>
            <a:chOff x="3514391" y="4625870"/>
            <a:chExt cx="2205372" cy="96674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164" y="4625870"/>
              <a:ext cx="492298" cy="46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80EB383D-3F9D-4013-98ED-271539C5E574}"/>
                </a:ext>
              </a:extLst>
            </p:cNvPr>
            <p:cNvGrpSpPr/>
            <p:nvPr/>
          </p:nvGrpSpPr>
          <p:grpSpPr>
            <a:xfrm>
              <a:off x="3572097" y="4850912"/>
              <a:ext cx="891081" cy="261157"/>
              <a:chOff x="7057839" y="1368901"/>
              <a:chExt cx="891081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176" y="1368901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839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B198E41D-D369-416A-A209-5152F9008561}"/>
                </a:ext>
              </a:extLst>
            </p:cNvPr>
            <p:cNvSpPr/>
            <p:nvPr/>
          </p:nvSpPr>
          <p:spPr>
            <a:xfrm>
              <a:off x="3514391" y="4721196"/>
              <a:ext cx="6960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2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3%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63F3854-6D75-430E-AA89-07E06A76B37A}"/>
              </a:ext>
            </a:extLst>
          </p:cNvPr>
          <p:cNvGrpSpPr/>
          <p:nvPr/>
        </p:nvGrpSpPr>
        <p:grpSpPr>
          <a:xfrm>
            <a:off x="6175691" y="4808644"/>
            <a:ext cx="1964606" cy="1005333"/>
            <a:chOff x="5445319" y="4989921"/>
            <a:chExt cx="1964606" cy="100533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893992" cy="263553"/>
              <a:chOff x="6705592" y="1366505"/>
              <a:chExt cx="893992" cy="26355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068F9DBA-9DEC-421F-A1F8-8C3F668BD19D}"/>
                </a:ext>
              </a:extLst>
            </p:cNvPr>
            <p:cNvSpPr/>
            <p:nvPr/>
          </p:nvSpPr>
          <p:spPr>
            <a:xfrm>
              <a:off x="6715504" y="5274300"/>
              <a:ext cx="6944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45%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46A7EC-A7F1-4073-A3EB-31672854255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559" y="4912939"/>
            <a:ext cx="518485" cy="56502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12D6CE0-F7B4-4375-8F43-9361D775E8CE}"/>
              </a:ext>
            </a:extLst>
          </p:cNvPr>
          <p:cNvCxnSpPr>
            <a:cxnSpLocks/>
          </p:cNvCxnSpPr>
          <p:nvPr/>
        </p:nvCxnSpPr>
        <p:spPr>
          <a:xfrm flipH="1">
            <a:off x="5170103" y="5136532"/>
            <a:ext cx="260744" cy="26074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C66956AB-ADE5-43F4-934C-F60AB6027E1E}"/>
              </a:ext>
            </a:extLst>
          </p:cNvPr>
          <p:cNvCxnSpPr>
            <a:cxnSpLocks/>
          </p:cNvCxnSpPr>
          <p:nvPr/>
        </p:nvCxnSpPr>
        <p:spPr>
          <a:xfrm flipV="1">
            <a:off x="4539766" y="5397688"/>
            <a:ext cx="629536" cy="1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5F453411-A773-4FB1-B7BB-743F9C9A05A3}"/>
              </a:ext>
            </a:extLst>
          </p:cNvPr>
          <p:cNvSpPr/>
          <p:nvPr/>
        </p:nvSpPr>
        <p:spPr>
          <a:xfrm>
            <a:off x="4469236" y="5006816"/>
            <a:ext cx="7088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F9A2CBE3-04F3-49EA-8208-B9C54B7B3669}"/>
              </a:ext>
            </a:extLst>
          </p:cNvPr>
          <p:cNvSpPr/>
          <p:nvPr/>
        </p:nvSpPr>
        <p:spPr>
          <a:xfrm>
            <a:off x="3895260" y="5441236"/>
            <a:ext cx="225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Ищу разную информацию. Например, о фильмах, играх, погоде</a:t>
            </a:r>
          </a:p>
        </p:txBody>
      </p:sp>
    </p:spTree>
    <p:extLst>
      <p:ext uri="{BB962C8B-B14F-4D97-AF65-F5344CB8AC3E}">
        <p14:creationId xmlns:p14="http://schemas.microsoft.com/office/powerpoint/2010/main" val="185484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 (общая практика)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 rIns="0"/>
          <a:lstStyle/>
          <a:p>
            <a:r>
              <a:rPr lang="ru-RU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pc="-10" dirty="0"/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/>
              <a:t>По мере взросления детей, время, проводимое ими в интернете,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увеличивается</a:t>
            </a:r>
            <a:r>
              <a:rPr lang="ru-RU" dirty="0"/>
              <a:t>, а вот контроль со стороны родителей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ослабевает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1120119" y="2810452"/>
            <a:ext cx="6271281" cy="784830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этом чаще всего родители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dirty="0"/>
              <a:t>в группу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1120119" y="4129647"/>
            <a:ext cx="45085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dirty="0"/>
              <a:t>родителей не контролируют время, которое ребенок проводит с</a:t>
            </a:r>
            <a:r>
              <a:rPr lang="en-US" dirty="0"/>
              <a:t> </a:t>
            </a:r>
            <a:r>
              <a:rPr lang="ru-RU" dirty="0"/>
              <a:t>гаджетами.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1120119" y="4969235"/>
            <a:ext cx="37973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dirty="0"/>
              <a:t> родителей не контролируют действия своих детей в сети.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988864"/>
            <a:ext cx="576905" cy="58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63" y="2904975"/>
            <a:ext cx="504149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4131153"/>
            <a:ext cx="576905" cy="576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4972646"/>
            <a:ext cx="576905" cy="571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218223-2BA7-4682-9F45-324AD3673E6F}"/>
              </a:ext>
            </a:extLst>
          </p:cNvPr>
          <p:cNvGrpSpPr/>
          <p:nvPr/>
        </p:nvGrpSpPr>
        <p:grpSpPr>
          <a:xfrm>
            <a:off x="4892781" y="2542675"/>
            <a:ext cx="6876000" cy="3599972"/>
            <a:chOff x="4892781" y="2542675"/>
            <a:chExt cx="6876000" cy="3599972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6E176863-BE20-40E1-88A2-E553E29CCB36}"/>
              </a:ext>
            </a:extLst>
          </p:cNvPr>
          <p:cNvSpPr txBox="1">
            <a:spLocks/>
          </p:cNvSpPr>
          <p:nvPr/>
        </p:nvSpPr>
        <p:spPr>
          <a:xfrm>
            <a:off x="1120119" y="1995321"/>
            <a:ext cx="1027940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Наиболее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8EDC1BC-17C7-4FA7-A136-CEB142028C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10" y="2028853"/>
            <a:ext cx="49925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Веб серфинг</a:t>
            </a:r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71" y="2733368"/>
            <a:ext cx="3312717" cy="3312717"/>
          </a:xfrm>
          <a:prstGeom prst="rect">
            <a:avLst/>
          </a:prstGeom>
        </p:spPr>
      </p:pic>
      <p:pic>
        <p:nvPicPr>
          <p:cNvPr id="21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18" y="1065195"/>
            <a:ext cx="6728695" cy="42000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745" y="6046085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71" y="2733368"/>
            <a:ext cx="3312717" cy="33127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745" y="6046085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19" y="1043180"/>
            <a:ext cx="6801799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они ищут?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7745" y="6046085"/>
            <a:ext cx="4739326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6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31433"/>
              </p:ext>
            </p:extLst>
          </p:nvPr>
        </p:nvGraphicFramePr>
        <p:xfrm>
          <a:off x="629264" y="912529"/>
          <a:ext cx="2383964" cy="4128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9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переводчик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ютуб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порно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яндекс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секс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игры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Гдз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алиэкспресс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вконтакте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мультики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0446"/>
              </p:ext>
            </p:extLst>
          </p:nvPr>
        </p:nvGraphicFramePr>
        <p:xfrm>
          <a:off x="3505574" y="912529"/>
          <a:ext cx="364247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6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одноклассники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гугл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погода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картинки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учи </a:t>
                      </a:r>
                      <a:r>
                        <a:rPr lang="ru-RU" sz="2400" u="none" strike="noStrike" dirty="0" err="1">
                          <a:effectLst/>
                        </a:rPr>
                        <a:t>ру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скачать </a:t>
                      </a:r>
                      <a:r>
                        <a:rPr lang="ru-RU" sz="2400" u="none" strike="noStrike" dirty="0" err="1">
                          <a:effectLst/>
                        </a:rPr>
                        <a:t>майнкрафт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инстаграм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калькулятор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669" y="826790"/>
            <a:ext cx="3292926" cy="32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2110</Words>
  <Application>Microsoft Office PowerPoint</Application>
  <PresentationFormat>Произвольный</PresentationFormat>
  <Paragraphs>297</Paragraphs>
  <Slides>35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Museo Sans Cyrl 300</vt:lpstr>
      <vt:lpstr>Museo Sans Rounded 300</vt:lpstr>
      <vt:lpstr>Calibri</vt:lpstr>
      <vt:lpstr>Museo Sans Cyrl 700</vt:lpstr>
      <vt:lpstr>Museo Sans 500</vt:lpstr>
      <vt:lpstr>Museo Sans Cyrl 500</vt:lpstr>
      <vt:lpstr>Museo Sans Cyrl 900</vt:lpstr>
      <vt:lpstr>Office Theme</vt:lpstr>
      <vt:lpstr>Взрослые и дети в цифровом мире</vt:lpstr>
      <vt:lpstr>Презентация PowerPoint</vt:lpstr>
      <vt:lpstr>Вовлеченность в использование устройств</vt:lpstr>
      <vt:lpstr>Активность детей</vt:lpstr>
      <vt:lpstr>Контроль со стороны родителей (общая практика)</vt:lpstr>
      <vt:lpstr>Презентация PowerPoint</vt:lpstr>
      <vt:lpstr>Где гуляют дети в интернете?</vt:lpstr>
      <vt:lpstr>Где гуляют дети в интернете?</vt:lpstr>
      <vt:lpstr>И что они ищут?</vt:lpstr>
      <vt:lpstr>Презентация PowerPoint</vt:lpstr>
      <vt:lpstr>Социальные сети</vt:lpstr>
      <vt:lpstr>Социальные сети, угрозы</vt:lpstr>
      <vt:lpstr>Наивность детей и овершеринг</vt:lpstr>
      <vt:lpstr>Безопасное общение в сети, овершеринг.</vt:lpstr>
      <vt:lpstr>Вписки</vt:lpstr>
      <vt:lpstr>Педофилы</vt:lpstr>
      <vt:lpstr>Наркотики</vt:lpstr>
      <vt:lpstr>Социальные сети: реакция родителей</vt:lpstr>
      <vt:lpstr>Презентация PowerPoint</vt:lpstr>
      <vt:lpstr>Кибербуллинг</vt:lpstr>
      <vt:lpstr>Кибербуллинг</vt:lpstr>
      <vt:lpstr>Презентация PowerPoint</vt:lpstr>
      <vt:lpstr>Что можно сделать</vt:lpstr>
      <vt:lpstr>Что можно сделать технически?</vt:lpstr>
      <vt:lpstr>Бесплатная версия обладает широким функционалом</vt:lpstr>
      <vt:lpstr>Неподходящие игры и фильмы</vt:lpstr>
      <vt:lpstr>Неподходящие Сайты</vt:lpstr>
      <vt:lpstr>Геолокация в Safekids</vt:lpstr>
      <vt:lpstr>Определение опасных групп в Safekids</vt:lpstr>
      <vt:lpstr>Kids.Kaspersky.ru  + KASPERSKY SAFE KIDS</vt:lpstr>
      <vt:lpstr>Kids.Kaspersky.ru - Родителям  </vt:lpstr>
      <vt:lpstr>Kids.Kaspersky.ru - родителям </vt:lpstr>
      <vt:lpstr>Kids.Kaspersky.ru - детям  </vt:lpstr>
      <vt:lpstr>Kids.Kaspersky.ru - детям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user</cp:lastModifiedBy>
  <cp:revision>166</cp:revision>
  <dcterms:created xsi:type="dcterms:W3CDTF">2018-03-29T14:00:16Z</dcterms:created>
  <dcterms:modified xsi:type="dcterms:W3CDTF">2018-10-28T12:17:04Z</dcterms:modified>
</cp:coreProperties>
</file>